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1"/>
  </p:notesMasterIdLst>
  <p:sldIdLst>
    <p:sldId id="256" r:id="rId2"/>
    <p:sldId id="269" r:id="rId3"/>
    <p:sldId id="284" r:id="rId4"/>
    <p:sldId id="281" r:id="rId5"/>
    <p:sldId id="276" r:id="rId6"/>
    <p:sldId id="282" r:id="rId7"/>
    <p:sldId id="278" r:id="rId8"/>
    <p:sldId id="283" r:id="rId9"/>
    <p:sldId id="28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78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6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102CE-FC88-4715-9E09-F65DE4813E5C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0ACC2-58CB-4C8F-B533-FAA383600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012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0ACC2-58CB-4C8F-B533-FAA38360075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743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rgbClr val="FF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EB09-FC84-45D5-9891-32DE4F36120F}" type="datetime1">
              <a:rPr lang="en-US" smtClean="0"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31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904BB-D863-44FA-8A5A-310BDF408A90}" type="datetime1">
              <a:rPr lang="en-US" smtClean="0"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29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47E5-577F-4A93-AAFD-BFFD69572B72}" type="datetime1">
              <a:rPr lang="en-US" smtClean="0"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27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7472-2CC0-4A35-B593-003958914150}" type="datetime1">
              <a:rPr lang="en-US" smtClean="0"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54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B87B9-17D6-4872-8BDD-12FF4F2C4E22}" type="datetime1">
              <a:rPr lang="en-US" smtClean="0"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980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EB4ED-6BB2-4336-B72C-8FF30AF8328C}" type="datetime1">
              <a:rPr lang="en-US" smtClean="0"/>
              <a:t>11/4/2017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08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87711-37C3-4CD6-89D2-6510D4035184}" type="datetime1">
              <a:rPr lang="en-US" smtClean="0"/>
              <a:t>11/4/2017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538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CB3C-7318-4150-A0AE-95C6F949C3B3}" type="datetime1">
              <a:rPr lang="en-US" smtClean="0"/>
              <a:t>11/4/2017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09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B8EC-6D94-44DF-B16F-7960E6B9BF1B}" type="datetime1">
              <a:rPr lang="en-US" smtClean="0"/>
              <a:t>11/4/2017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4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D59C-7B80-4CBB-968F-6EA21AB5F4DC}" type="datetime1">
              <a:rPr lang="en-US" smtClean="0"/>
              <a:t>11/4/2017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38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32429-507D-470B-A4C4-395E6DB237D9}" type="datetime1">
              <a:rPr lang="en-US" smtClean="0"/>
              <a:t>11/4/2017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7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05751-CB27-489F-BFE4-F1934D8F9E9B}" type="datetime1">
              <a:rPr lang="en-US" smtClean="0"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78C00-9436-44DE-A567-EB6FBC21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489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22363"/>
            <a:ext cx="9144000" cy="1878414"/>
          </a:xfrm>
        </p:spPr>
        <p:txBody>
          <a:bodyPr>
            <a:normAutofit/>
          </a:bodyPr>
          <a:lstStyle/>
          <a:p>
            <a:pPr algn="ctr"/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Khiển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SArduino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Training 2018 cho THCS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Saigon Institute of Technology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t>1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804" y="379413"/>
            <a:ext cx="1357313" cy="107156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990" y="4762046"/>
            <a:ext cx="6627010" cy="1358537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1565" y="379413"/>
            <a:ext cx="1293631" cy="1062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563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Nội dung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en-US"/>
              <a:t>Kết nối</a:t>
            </a:r>
          </a:p>
          <a:p>
            <a:pPr marL="571500" indent="-571500">
              <a:buFont typeface="+mj-lt"/>
              <a:buAutoNum type="romanUcPeriod"/>
            </a:pPr>
            <a:r>
              <a:rPr lang="en-US"/>
              <a:t>Quy trình</a:t>
            </a:r>
          </a:p>
          <a:p>
            <a:pPr marL="571500" indent="-571500">
              <a:buFont typeface="+mj-lt"/>
              <a:buAutoNum type="romanUcPeriod"/>
            </a:pPr>
            <a:r>
              <a:rPr lang="en-US"/>
              <a:t>Điều khiển động cơ DC </a:t>
            </a:r>
          </a:p>
          <a:p>
            <a:pPr marL="571500" indent="-571500">
              <a:buFont typeface="+mj-lt"/>
              <a:buAutoNum type="romanUcPeriod"/>
            </a:pPr>
            <a:r>
              <a:rPr lang="en-US"/>
              <a:t>Thay đổi tốc độ động cơ DC </a:t>
            </a:r>
          </a:p>
          <a:p>
            <a:pPr marL="571500" indent="-571500">
              <a:buFont typeface="+mj-lt"/>
              <a:buAutoNum type="romanUcPeriod"/>
            </a:pPr>
            <a:r>
              <a:rPr lang="en-US"/>
              <a:t>Bài tập</a:t>
            </a:r>
          </a:p>
          <a:p>
            <a:pPr marL="571500" indent="-571500">
              <a:buFont typeface="+mj-lt"/>
              <a:buAutoNum type="romanU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846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I. Kết nối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903432"/>
              </p:ext>
            </p:extLst>
          </p:nvPr>
        </p:nvGraphicFramePr>
        <p:xfrm>
          <a:off x="79594" y="1536081"/>
          <a:ext cx="4107287" cy="1943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1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6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>
                          <a:sym typeface="Wingdings" panose="05000000000000000000" pitchFamily="2" charset="2"/>
                        </a:rPr>
                        <a:t>Độn</a:t>
                      </a:r>
                      <a:r>
                        <a:rPr lang="en-US" sz="2100" baseline="0" dirty="0" err="1">
                          <a:sym typeface="Wingdings" panose="05000000000000000000" pitchFamily="2" charset="2"/>
                        </a:rPr>
                        <a:t>g</a:t>
                      </a:r>
                      <a:r>
                        <a:rPr lang="en-US" sz="2100" baseline="0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sz="2100" baseline="0" dirty="0" err="1">
                          <a:sym typeface="Wingdings" panose="05000000000000000000" pitchFamily="2" charset="2"/>
                        </a:rPr>
                        <a:t>cơ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/>
                        <a:t>Mạch</a:t>
                      </a:r>
                      <a:r>
                        <a:rPr lang="en-US" sz="2100" baseline="0" dirty="0"/>
                        <a:t> </a:t>
                      </a:r>
                      <a:r>
                        <a:rPr lang="en-US" sz="2100" baseline="0" dirty="0" err="1"/>
                        <a:t>khuếch</a:t>
                      </a:r>
                      <a:r>
                        <a:rPr lang="en-US" sz="2100" baseline="0" dirty="0"/>
                        <a:t> </a:t>
                      </a:r>
                      <a:r>
                        <a:rPr lang="en-US" sz="2100" baseline="0" dirty="0" err="1"/>
                        <a:t>đại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20">
                <a:tc rowSpan="2">
                  <a:txBody>
                    <a:bodyPr/>
                    <a:lstStyle/>
                    <a:p>
                      <a:pPr algn="ctr"/>
                      <a:r>
                        <a:rPr lang="en-US" sz="2100" dirty="0" err="1"/>
                        <a:t>Động</a:t>
                      </a:r>
                      <a:r>
                        <a:rPr lang="en-US" sz="2100" baseline="0" dirty="0"/>
                        <a:t> </a:t>
                      </a:r>
                      <a:r>
                        <a:rPr lang="en-US" sz="2100" baseline="0" dirty="0" err="1"/>
                        <a:t>cơ</a:t>
                      </a:r>
                      <a:r>
                        <a:rPr lang="en-US" sz="2100" baseline="0" dirty="0"/>
                        <a:t> </a:t>
                      </a:r>
                      <a:r>
                        <a:rPr lang="en-US" sz="2100" baseline="0" dirty="0" err="1"/>
                        <a:t>trái</a:t>
                      </a:r>
                      <a:endParaRPr lang="en-US" sz="21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Out1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620">
                <a:tc vMerge="1"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Out2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 rowSpan="2">
                  <a:txBody>
                    <a:bodyPr/>
                    <a:lstStyle/>
                    <a:p>
                      <a:pPr algn="ctr"/>
                      <a:r>
                        <a:rPr lang="en-US" sz="2100" dirty="0" err="1"/>
                        <a:t>Động</a:t>
                      </a:r>
                      <a:r>
                        <a:rPr lang="en-US" sz="2100" baseline="0" dirty="0"/>
                        <a:t> </a:t>
                      </a:r>
                      <a:r>
                        <a:rPr lang="en-US" sz="2100" baseline="0" dirty="0" err="1"/>
                        <a:t>cơ</a:t>
                      </a:r>
                      <a:r>
                        <a:rPr lang="en-US" sz="2100" baseline="0" dirty="0"/>
                        <a:t> </a:t>
                      </a:r>
                      <a:r>
                        <a:rPr lang="en-US" sz="2100" baseline="0" dirty="0" err="1"/>
                        <a:t>phải</a:t>
                      </a:r>
                      <a:endParaRPr lang="en-US" sz="21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Out3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620">
                <a:tc vMerge="1"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Out4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351049"/>
              </p:ext>
            </p:extLst>
          </p:nvPr>
        </p:nvGraphicFramePr>
        <p:xfrm>
          <a:off x="79594" y="3636011"/>
          <a:ext cx="4107287" cy="3040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93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7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/>
                        <a:t>Mạch</a:t>
                      </a:r>
                      <a:r>
                        <a:rPr lang="en-US" sz="2100" baseline="0" dirty="0"/>
                        <a:t> </a:t>
                      </a:r>
                      <a:r>
                        <a:rPr lang="en-US" sz="2100" baseline="0" dirty="0" err="1"/>
                        <a:t>khuếch</a:t>
                      </a:r>
                      <a:r>
                        <a:rPr lang="en-US" sz="2100" baseline="0" dirty="0"/>
                        <a:t> </a:t>
                      </a:r>
                      <a:r>
                        <a:rPr lang="en-US" sz="2100" baseline="0" dirty="0" err="1"/>
                        <a:t>đại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/>
                        <a:t>Mạch</a:t>
                      </a:r>
                      <a:r>
                        <a:rPr lang="en-US" sz="2100" baseline="0" dirty="0"/>
                        <a:t> </a:t>
                      </a:r>
                      <a:r>
                        <a:rPr lang="en-US" sz="2100" baseline="0" dirty="0" err="1"/>
                        <a:t>arduino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In1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In2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9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In3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10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In4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11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+12V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Vin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GND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GND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3356" y="1536081"/>
            <a:ext cx="4591050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383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II. Quy trình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635597" y="1856126"/>
            <a:ext cx="7872804" cy="2220915"/>
            <a:chOff x="635597" y="1856126"/>
            <a:chExt cx="7872804" cy="2220915"/>
          </a:xfrm>
        </p:grpSpPr>
        <p:sp>
          <p:nvSpPr>
            <p:cNvPr id="10" name="Freeform 9"/>
            <p:cNvSpPr/>
            <p:nvPr/>
          </p:nvSpPr>
          <p:spPr>
            <a:xfrm>
              <a:off x="635597" y="2450092"/>
              <a:ext cx="3430663" cy="1032983"/>
            </a:xfrm>
            <a:custGeom>
              <a:avLst/>
              <a:gdLst>
                <a:gd name="connsiteX0" fmla="*/ 0 w 3430663"/>
                <a:gd name="connsiteY0" fmla="*/ 103298 h 1032983"/>
                <a:gd name="connsiteX1" fmla="*/ 103298 w 3430663"/>
                <a:gd name="connsiteY1" fmla="*/ 0 h 1032983"/>
                <a:gd name="connsiteX2" fmla="*/ 3327365 w 3430663"/>
                <a:gd name="connsiteY2" fmla="*/ 0 h 1032983"/>
                <a:gd name="connsiteX3" fmla="*/ 3430663 w 3430663"/>
                <a:gd name="connsiteY3" fmla="*/ 103298 h 1032983"/>
                <a:gd name="connsiteX4" fmla="*/ 3430663 w 3430663"/>
                <a:gd name="connsiteY4" fmla="*/ 929685 h 1032983"/>
                <a:gd name="connsiteX5" fmla="*/ 3327365 w 3430663"/>
                <a:gd name="connsiteY5" fmla="*/ 1032983 h 1032983"/>
                <a:gd name="connsiteX6" fmla="*/ 103298 w 3430663"/>
                <a:gd name="connsiteY6" fmla="*/ 1032983 h 1032983"/>
                <a:gd name="connsiteX7" fmla="*/ 0 w 3430663"/>
                <a:gd name="connsiteY7" fmla="*/ 929685 h 1032983"/>
                <a:gd name="connsiteX8" fmla="*/ 0 w 3430663"/>
                <a:gd name="connsiteY8" fmla="*/ 103298 h 1032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30663" h="1032983">
                  <a:moveTo>
                    <a:pt x="0" y="103298"/>
                  </a:moveTo>
                  <a:cubicBezTo>
                    <a:pt x="0" y="46248"/>
                    <a:pt x="46248" y="0"/>
                    <a:pt x="103298" y="0"/>
                  </a:cubicBezTo>
                  <a:lnTo>
                    <a:pt x="3327365" y="0"/>
                  </a:lnTo>
                  <a:cubicBezTo>
                    <a:pt x="3384415" y="0"/>
                    <a:pt x="3430663" y="46248"/>
                    <a:pt x="3430663" y="103298"/>
                  </a:cubicBezTo>
                  <a:lnTo>
                    <a:pt x="3430663" y="929685"/>
                  </a:lnTo>
                  <a:cubicBezTo>
                    <a:pt x="3430663" y="986735"/>
                    <a:pt x="3384415" y="1032983"/>
                    <a:pt x="3327365" y="1032983"/>
                  </a:cubicBezTo>
                  <a:lnTo>
                    <a:pt x="103298" y="1032983"/>
                  </a:lnTo>
                  <a:cubicBezTo>
                    <a:pt x="46248" y="1032983"/>
                    <a:pt x="0" y="986735"/>
                    <a:pt x="0" y="929685"/>
                  </a:cubicBezTo>
                  <a:lnTo>
                    <a:pt x="0" y="103298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42955" tIns="42955" rIns="42955" bIns="42955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pinMode</a:t>
              </a:r>
              <a:r>
                <a:rPr lang="en-US" sz="2000" kern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(pin, OUTPUT)</a:t>
              </a:r>
            </a:p>
          </p:txBody>
        </p:sp>
        <p:sp>
          <p:nvSpPr>
            <p:cNvPr id="11" name="Freeform 10"/>
            <p:cNvSpPr/>
            <p:nvPr/>
          </p:nvSpPr>
          <p:spPr>
            <a:xfrm rot="19457599">
              <a:off x="3970605" y="2628860"/>
              <a:ext cx="1017698" cy="81482"/>
            </a:xfrm>
            <a:custGeom>
              <a:avLst/>
              <a:gdLst>
                <a:gd name="connsiteX0" fmla="*/ 0 w 1017698"/>
                <a:gd name="connsiteY0" fmla="*/ 40741 h 81482"/>
                <a:gd name="connsiteX1" fmla="*/ 1017698 w 1017698"/>
                <a:gd name="connsiteY1" fmla="*/ 40741 h 81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17698" h="81482">
                  <a:moveTo>
                    <a:pt x="0" y="40741"/>
                  </a:moveTo>
                  <a:lnTo>
                    <a:pt x="1017698" y="40741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6107" tIns="15298" rIns="496106" bIns="15299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kern="120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4892648" y="1856126"/>
              <a:ext cx="3615753" cy="1032983"/>
            </a:xfrm>
            <a:custGeom>
              <a:avLst/>
              <a:gdLst>
                <a:gd name="connsiteX0" fmla="*/ 0 w 3615753"/>
                <a:gd name="connsiteY0" fmla="*/ 103298 h 1032983"/>
                <a:gd name="connsiteX1" fmla="*/ 103298 w 3615753"/>
                <a:gd name="connsiteY1" fmla="*/ 0 h 1032983"/>
                <a:gd name="connsiteX2" fmla="*/ 3512455 w 3615753"/>
                <a:gd name="connsiteY2" fmla="*/ 0 h 1032983"/>
                <a:gd name="connsiteX3" fmla="*/ 3615753 w 3615753"/>
                <a:gd name="connsiteY3" fmla="*/ 103298 h 1032983"/>
                <a:gd name="connsiteX4" fmla="*/ 3615753 w 3615753"/>
                <a:gd name="connsiteY4" fmla="*/ 929685 h 1032983"/>
                <a:gd name="connsiteX5" fmla="*/ 3512455 w 3615753"/>
                <a:gd name="connsiteY5" fmla="*/ 1032983 h 1032983"/>
                <a:gd name="connsiteX6" fmla="*/ 103298 w 3615753"/>
                <a:gd name="connsiteY6" fmla="*/ 1032983 h 1032983"/>
                <a:gd name="connsiteX7" fmla="*/ 0 w 3615753"/>
                <a:gd name="connsiteY7" fmla="*/ 929685 h 1032983"/>
                <a:gd name="connsiteX8" fmla="*/ 0 w 3615753"/>
                <a:gd name="connsiteY8" fmla="*/ 103298 h 1032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15753" h="1032983">
                  <a:moveTo>
                    <a:pt x="0" y="103298"/>
                  </a:moveTo>
                  <a:cubicBezTo>
                    <a:pt x="0" y="46248"/>
                    <a:pt x="46248" y="0"/>
                    <a:pt x="103298" y="0"/>
                  </a:cubicBezTo>
                  <a:lnTo>
                    <a:pt x="3512455" y="0"/>
                  </a:lnTo>
                  <a:cubicBezTo>
                    <a:pt x="3569505" y="0"/>
                    <a:pt x="3615753" y="46248"/>
                    <a:pt x="3615753" y="103298"/>
                  </a:cubicBezTo>
                  <a:lnTo>
                    <a:pt x="3615753" y="929685"/>
                  </a:lnTo>
                  <a:cubicBezTo>
                    <a:pt x="3615753" y="986735"/>
                    <a:pt x="3569505" y="1032983"/>
                    <a:pt x="3512455" y="1032983"/>
                  </a:cubicBezTo>
                  <a:lnTo>
                    <a:pt x="103298" y="1032983"/>
                  </a:lnTo>
                  <a:cubicBezTo>
                    <a:pt x="46248" y="1032983"/>
                    <a:pt x="0" y="986735"/>
                    <a:pt x="0" y="929685"/>
                  </a:cubicBezTo>
                  <a:lnTo>
                    <a:pt x="0" y="103298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42955" tIns="42955" rIns="42955" bIns="42955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analogWrite</a:t>
              </a:r>
              <a:r>
                <a:rPr lang="en-US" sz="2000" kern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(pin, CYCLE)</a:t>
              </a:r>
            </a:p>
          </p:txBody>
        </p:sp>
        <p:sp>
          <p:nvSpPr>
            <p:cNvPr id="13" name="Freeform 12"/>
            <p:cNvSpPr/>
            <p:nvPr/>
          </p:nvSpPr>
          <p:spPr>
            <a:xfrm rot="2142401">
              <a:off x="3970605" y="3222825"/>
              <a:ext cx="1017698" cy="81482"/>
            </a:xfrm>
            <a:custGeom>
              <a:avLst/>
              <a:gdLst>
                <a:gd name="connsiteX0" fmla="*/ 0 w 1017698"/>
                <a:gd name="connsiteY0" fmla="*/ 40741 h 81482"/>
                <a:gd name="connsiteX1" fmla="*/ 1017698 w 1017698"/>
                <a:gd name="connsiteY1" fmla="*/ 40741 h 81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17698" h="81482">
                  <a:moveTo>
                    <a:pt x="0" y="40741"/>
                  </a:moveTo>
                  <a:lnTo>
                    <a:pt x="1017698" y="40741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6107" tIns="15298" rIns="496106" bIns="15299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kern="1200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4892648" y="3044058"/>
              <a:ext cx="3615753" cy="1032983"/>
            </a:xfrm>
            <a:custGeom>
              <a:avLst/>
              <a:gdLst>
                <a:gd name="connsiteX0" fmla="*/ 0 w 3615753"/>
                <a:gd name="connsiteY0" fmla="*/ 103298 h 1032983"/>
                <a:gd name="connsiteX1" fmla="*/ 103298 w 3615753"/>
                <a:gd name="connsiteY1" fmla="*/ 0 h 1032983"/>
                <a:gd name="connsiteX2" fmla="*/ 3512455 w 3615753"/>
                <a:gd name="connsiteY2" fmla="*/ 0 h 1032983"/>
                <a:gd name="connsiteX3" fmla="*/ 3615753 w 3615753"/>
                <a:gd name="connsiteY3" fmla="*/ 103298 h 1032983"/>
                <a:gd name="connsiteX4" fmla="*/ 3615753 w 3615753"/>
                <a:gd name="connsiteY4" fmla="*/ 929685 h 1032983"/>
                <a:gd name="connsiteX5" fmla="*/ 3512455 w 3615753"/>
                <a:gd name="connsiteY5" fmla="*/ 1032983 h 1032983"/>
                <a:gd name="connsiteX6" fmla="*/ 103298 w 3615753"/>
                <a:gd name="connsiteY6" fmla="*/ 1032983 h 1032983"/>
                <a:gd name="connsiteX7" fmla="*/ 0 w 3615753"/>
                <a:gd name="connsiteY7" fmla="*/ 929685 h 1032983"/>
                <a:gd name="connsiteX8" fmla="*/ 0 w 3615753"/>
                <a:gd name="connsiteY8" fmla="*/ 103298 h 1032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15753" h="1032983">
                  <a:moveTo>
                    <a:pt x="0" y="103298"/>
                  </a:moveTo>
                  <a:cubicBezTo>
                    <a:pt x="0" y="46248"/>
                    <a:pt x="46248" y="0"/>
                    <a:pt x="103298" y="0"/>
                  </a:cubicBezTo>
                  <a:lnTo>
                    <a:pt x="3512455" y="0"/>
                  </a:lnTo>
                  <a:cubicBezTo>
                    <a:pt x="3569505" y="0"/>
                    <a:pt x="3615753" y="46248"/>
                    <a:pt x="3615753" y="103298"/>
                  </a:cubicBezTo>
                  <a:lnTo>
                    <a:pt x="3615753" y="929685"/>
                  </a:lnTo>
                  <a:cubicBezTo>
                    <a:pt x="3615753" y="986735"/>
                    <a:pt x="3569505" y="1032983"/>
                    <a:pt x="3512455" y="1032983"/>
                  </a:cubicBezTo>
                  <a:lnTo>
                    <a:pt x="103298" y="1032983"/>
                  </a:lnTo>
                  <a:cubicBezTo>
                    <a:pt x="46248" y="1032983"/>
                    <a:pt x="0" y="986735"/>
                    <a:pt x="0" y="929685"/>
                  </a:cubicBezTo>
                  <a:lnTo>
                    <a:pt x="0" y="103298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41685" tIns="41685" rIns="41685" bIns="41685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digitalWrite</a:t>
              </a:r>
              <a:r>
                <a:rPr lang="en-US" sz="1800" kern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(pin</a:t>
              </a:r>
              <a:r>
                <a:rPr lang="en-US" sz="2000" kern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VALUE)</a:t>
              </a: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65461" y="4283025"/>
            <a:ext cx="8813075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analogWrite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2500" dirty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500" dirty="0" err="1"/>
              <a:t>Chỉ</a:t>
            </a:r>
            <a:r>
              <a:rPr lang="en-US" sz="2500" dirty="0"/>
              <a:t> </a:t>
            </a:r>
            <a:r>
              <a:rPr lang="en-US" sz="2500" dirty="0" err="1"/>
              <a:t>có</a:t>
            </a:r>
            <a:r>
              <a:rPr lang="en-US" sz="2500" dirty="0"/>
              <a:t> </a:t>
            </a:r>
            <a:r>
              <a:rPr lang="en-US" sz="2500" dirty="0" err="1"/>
              <a:t>tác</a:t>
            </a:r>
            <a:r>
              <a:rPr lang="en-US" sz="2500" dirty="0"/>
              <a:t> </a:t>
            </a:r>
            <a:r>
              <a:rPr lang="en-US" sz="2500" dirty="0" err="1"/>
              <a:t>dụng</a:t>
            </a:r>
            <a:r>
              <a:rPr lang="en-US" sz="2500" dirty="0"/>
              <a:t> </a:t>
            </a:r>
            <a:r>
              <a:rPr lang="en-US" sz="2500" dirty="0" err="1"/>
              <a:t>cho</a:t>
            </a:r>
            <a:r>
              <a:rPr lang="en-US" sz="2500" dirty="0"/>
              <a:t> </a:t>
            </a:r>
            <a:r>
              <a:rPr lang="en-US" sz="2500" dirty="0" err="1"/>
              <a:t>các</a:t>
            </a:r>
            <a:r>
              <a:rPr lang="en-US" sz="2500" dirty="0"/>
              <a:t> </a:t>
            </a:r>
            <a:r>
              <a:rPr lang="en-US" sz="2500" dirty="0" err="1"/>
              <a:t>chân</a:t>
            </a:r>
            <a:r>
              <a:rPr lang="en-US" sz="2500" dirty="0"/>
              <a:t> 3, 5, 6, 9, 10, 11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CYCLE</a:t>
            </a:r>
            <a:r>
              <a:rPr lang="en-US" sz="2500" dirty="0"/>
              <a:t>: 0 </a:t>
            </a:r>
            <a:r>
              <a:rPr lang="en-US" sz="2500" dirty="0">
                <a:sym typeface="Wingdings" panose="05000000000000000000" pitchFamily="2" charset="2"/>
              </a:rPr>
              <a:t> 255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digitalWrite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VALUE</a:t>
            </a:r>
            <a:r>
              <a:rPr lang="en-US" sz="2500">
                <a:sym typeface="Wingdings" panose="05000000000000000000" pitchFamily="2" charset="2"/>
              </a:rPr>
              <a:t>: </a:t>
            </a:r>
            <a:r>
              <a:rPr lang="en-US" sz="250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HIGH</a:t>
            </a:r>
            <a:r>
              <a:rPr lang="en-US" sz="2500">
                <a:sym typeface="Wingdings" panose="05000000000000000000" pitchFamily="2" charset="2"/>
              </a:rPr>
              <a:t>/</a:t>
            </a:r>
            <a:r>
              <a:rPr lang="en-US" sz="250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LOW</a:t>
            </a:r>
            <a:r>
              <a:rPr lang="en-US" sz="2500"/>
              <a:t> 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737976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III. Điều khiển động cơ DC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Yêu cầu: </a:t>
            </a:r>
            <a:r>
              <a:rPr lang="en-US"/>
              <a:t>Viết chương trình điều khiển xe chạy với tốc độ tối đa: chạy tới 2 giây, sau đó chạy lui 2 giây và lặp lại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246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mẫu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uses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STArduino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b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in1=</a:t>
            </a:r>
            <a:r>
              <a:rPr lang="en-US" sz="1600" dirty="0">
                <a:solidFill>
                  <a:srgbClr val="0988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in2=</a:t>
            </a:r>
            <a:r>
              <a:rPr lang="en-US" sz="1600" dirty="0">
                <a:solidFill>
                  <a:srgbClr val="0988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b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procedure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setup;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pinMode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(in1,OUTPUT);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pinMode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(in2,OUTPUT);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b="0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procedure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loop;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digitalWrite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(in1,HIGH);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digitalWrite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(in2,LOW);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delay(</a:t>
            </a:r>
            <a:r>
              <a:rPr lang="en-US" sz="1600" dirty="0">
                <a:solidFill>
                  <a:srgbClr val="0988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2000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digitalWrite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(in1,LOW);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digitalWrite</a:t>
            </a:r>
            <a:r>
              <a:rPr lang="en-US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(in2,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HIGH);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delay(</a:t>
            </a:r>
            <a:r>
              <a:rPr lang="en-US" sz="1600" dirty="0">
                <a:solidFill>
                  <a:srgbClr val="0988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2000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setup;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loop;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endParaRPr lang="en-US" sz="1600" b="0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6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IV. Thay đổi tốc độ động cơ DC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Yêu cầu:</a:t>
            </a:r>
            <a:r>
              <a:rPr lang="en-US"/>
              <a:t> Viết chương trình điều khiển xe chạy với tốc độ khoảng 50% tốc độ tối đa: chạy tới 5 giây, sau đó chạy lui 5 giây và lặp lại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77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Chương trình mẫu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STArduino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out3=</a:t>
            </a:r>
            <a:r>
              <a:rPr lang="en-US" dirty="0">
                <a:solidFill>
                  <a:srgbClr val="0988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out4=</a:t>
            </a:r>
            <a:r>
              <a:rPr lang="en-US" dirty="0">
                <a:solidFill>
                  <a:srgbClr val="0988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0" indent="0">
              <a:buNone/>
            </a:pPr>
            <a:b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procedure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setup; </a:t>
            </a: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pinMode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(out3,OUTPUT); 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pinMode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(out4,OUTPUT); </a:t>
            </a: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0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procedure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loop; </a:t>
            </a: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analogWrite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(out3,</a:t>
            </a:r>
            <a:r>
              <a:rPr lang="en-US" dirty="0">
                <a:solidFill>
                  <a:srgbClr val="0988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130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digitalWrite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(out4,LOW);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delay(</a:t>
            </a:r>
            <a:r>
              <a:rPr lang="en-US" dirty="0">
                <a:solidFill>
                  <a:srgbClr val="0988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5000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digitalWrite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(out3,LOW); 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analogWrite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(out4,</a:t>
            </a:r>
            <a:r>
              <a:rPr lang="en-US" dirty="0">
                <a:solidFill>
                  <a:srgbClr val="0988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130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delay(</a:t>
            </a:r>
            <a:r>
              <a:rPr lang="en-US" dirty="0">
                <a:solidFill>
                  <a:srgbClr val="0988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5000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setup;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loop;</a:t>
            </a: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US" b="0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76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V. Bài tập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Viết chương trình điều khiển xe quay vòng tròn với tốc độ tối đa.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Viết chương trình điều khiển xe đi tới trước 3 giây với tốc độ khoảng 70% tốc độ tối đa, sau đó rẽ phải với góc rẽ bất kỳ trong 2 giây; sau đó lặp lại.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8C00-9436-44DE-A567-EB6FBC213CB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04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893</TotalTime>
  <Words>394</Words>
  <Application>Microsoft Office PowerPoint</Application>
  <PresentationFormat>On-screen Show (4:3)</PresentationFormat>
  <Paragraphs>104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Courier New</vt:lpstr>
      <vt:lpstr>Wingdings</vt:lpstr>
      <vt:lpstr>Office Theme</vt:lpstr>
      <vt:lpstr>Điều Khiển Động Cơ</vt:lpstr>
      <vt:lpstr>Nội dung</vt:lpstr>
      <vt:lpstr>I. Kết nối</vt:lpstr>
      <vt:lpstr>II. Quy trình</vt:lpstr>
      <vt:lpstr>III. Điều khiển động cơ DC </vt:lpstr>
      <vt:lpstr>Chương trình mẫu</vt:lpstr>
      <vt:lpstr>IV. Thay đổi tốc độ động cơ DC </vt:lpstr>
      <vt:lpstr>Chương trình mẫu</vt:lpstr>
      <vt:lpstr>V. Bài tập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DELL</cp:lastModifiedBy>
  <cp:revision>194</cp:revision>
  <dcterms:created xsi:type="dcterms:W3CDTF">2016-10-24T07:49:44Z</dcterms:created>
  <dcterms:modified xsi:type="dcterms:W3CDTF">2017-11-04T06:27:55Z</dcterms:modified>
</cp:coreProperties>
</file>